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50" r:id="rId2"/>
  </p:sldMasterIdLst>
  <p:notesMasterIdLst>
    <p:notesMasterId r:id="rId19"/>
  </p:notesMasterIdLst>
  <p:handoutMasterIdLst>
    <p:handoutMasterId r:id="rId20"/>
  </p:handoutMasterIdLst>
  <p:sldIdLst>
    <p:sldId id="256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</p:sldIdLst>
  <p:sldSz cx="9144000" cy="6858000" type="screen4x3"/>
  <p:notesSz cx="6858000" cy="8961438"/>
  <p:custShowLst>
    <p:custShow name="Estrie" id="0">
      <p:sldLst>
        <p:sld r:id="rId3"/>
        <p:sld r:id="rId11"/>
        <p:sld r:id="rId12"/>
        <p:sld r:id="rId13"/>
        <p:sld r:id="rId17"/>
        <p:sld r:id="rId18"/>
      </p:sldLst>
    </p:custShow>
    <p:custShow name="Côte-Nord" id="1">
      <p:sldLst>
        <p:sld r:id="rId3"/>
        <p:sld r:id="rId8"/>
        <p:sld r:id="rId9"/>
        <p:sld r:id="rId10"/>
        <p:sld r:id="rId17"/>
        <p:sld r:id="rId18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5" autoAdjust="0"/>
  </p:normalViewPr>
  <p:slideViewPr>
    <p:cSldViewPr>
      <p:cViewPr varScale="1">
        <p:scale>
          <a:sx n="63" d="100"/>
          <a:sy n="63" d="100"/>
        </p:scale>
        <p:origin x="7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1920" y="90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1"/>
  <c:style val="42"/>
  <c:chart>
    <c:autoTitleDeleted val="1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210918114154E-2"/>
          <c:y val="4.2654028436018974E-2"/>
          <c:w val="0.70223325062034769"/>
          <c:h val="0.8199052132701427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F1-40E8-89DE-7995BE7B8FB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F1-40E8-89DE-7995BE7B8FB9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F1-40E8-89DE-7995BE7B8FB9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F1-40E8-89DE-7995BE7B8F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84689768"/>
        <c:axId val="384689376"/>
        <c:axId val="0"/>
      </c:bar3DChart>
      <c:catAx>
        <c:axId val="384689768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low"/>
        <c:crossAx val="384689376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38468937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384689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893300248138988"/>
          <c:y val="0.3341232227488154"/>
          <c:w val="0.18610421836228291"/>
          <c:h val="0.3341232227488154"/>
        </c:manualLayout>
      </c:layout>
      <c:overlay val="1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B8712-3D94-4EB2-B442-11F2F1AD49D0}" type="doc">
      <dgm:prSet loTypeId="urn:microsoft.com/office/officeart/2005/8/layout/matrix3" loCatId="matrix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1D44610B-F03A-4450-8D4B-60319D68D353}">
      <dgm:prSet/>
      <dgm:spPr/>
      <dgm:t>
        <a:bodyPr/>
        <a:lstStyle/>
        <a:p>
          <a:pPr rtl="0"/>
          <a:r>
            <a:rPr lang="fr-CA" dirty="0"/>
            <a:t>La Mauricie</a:t>
          </a:r>
          <a:endParaRPr lang="fr-FR" dirty="0"/>
        </a:p>
      </dgm:t>
    </dgm:pt>
    <dgm:pt modelId="{0371F594-6D97-47D9-BAAB-8AC9A0AACDD1}" type="par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6E58125-84AD-4503-87AE-6AFBA8FE7D23}" type="sib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B334440E-9278-46C3-9886-1990CC417916}">
      <dgm:prSet/>
      <dgm:spPr/>
      <dgm:t>
        <a:bodyPr/>
        <a:lstStyle/>
        <a:p>
          <a:pPr rtl="0"/>
          <a:r>
            <a:rPr lang="fr-CA" dirty="0"/>
            <a:t>La Côte-Nord</a:t>
          </a:r>
          <a:endParaRPr lang="fr-FR" dirty="0"/>
        </a:p>
      </dgm:t>
    </dgm:pt>
    <dgm:pt modelId="{22A8C6B0-E45F-4D6E-ADCB-15AFFBFA6596}" type="par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592E26F-4B3F-4301-978F-316D244A8099}" type="sib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5ADDA3D6-CF83-404E-B072-240E16C2C82A}">
      <dgm:prSet/>
      <dgm:spPr/>
      <dgm:t>
        <a:bodyPr/>
        <a:lstStyle/>
        <a:p>
          <a:pPr rtl="0"/>
          <a:r>
            <a:rPr lang="fr-CA"/>
            <a:t>L’Estrie</a:t>
          </a:r>
          <a:endParaRPr lang="fr-FR"/>
        </a:p>
      </dgm:t>
    </dgm:pt>
    <dgm:pt modelId="{DCCF05D1-5D69-4984-8EF5-3520722E1B89}" type="par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214EEC1-60B6-4FEC-937E-2DDD20E2EE8C}" type="sib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5B52DC1-4514-49A4-A85D-091F62CBFE50}">
      <dgm:prSet/>
      <dgm:spPr/>
      <dgm:t>
        <a:bodyPr/>
        <a:lstStyle/>
        <a:p>
          <a:pPr rtl="0"/>
          <a:r>
            <a:rPr lang="fr-CA"/>
            <a:t>Les Bois-Francs</a:t>
          </a:r>
          <a:endParaRPr lang="fr-FR" dirty="0"/>
        </a:p>
      </dgm:t>
    </dgm:pt>
    <dgm:pt modelId="{D3E1DFBC-4AA9-4F84-8687-20C0DD5C11D9}" type="par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1C1030B-CDEB-4A3B-B039-4B52F4E85F25}" type="sib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F6DB1C7-E83F-49A2-BB36-22933FC6BD91}" type="pres">
      <dgm:prSet presAssocID="{E05B8712-3D94-4EB2-B442-11F2F1AD49D0}" presName="matrix" presStyleCnt="0">
        <dgm:presLayoutVars>
          <dgm:chMax val="1"/>
          <dgm:dir/>
          <dgm:resizeHandles val="exact"/>
        </dgm:presLayoutVars>
      </dgm:prSet>
      <dgm:spPr/>
    </dgm:pt>
    <dgm:pt modelId="{E4AEC37D-31B7-4F7A-8F1E-62BDAFE74F03}" type="pres">
      <dgm:prSet presAssocID="{E05B8712-3D94-4EB2-B442-11F2F1AD49D0}" presName="diamond" presStyleLbl="bgShp" presStyleIdx="0" presStyleCnt="1"/>
      <dgm:spPr/>
    </dgm:pt>
    <dgm:pt modelId="{B84715BF-F487-4499-9703-A6EFF5B33D23}" type="pres">
      <dgm:prSet presAssocID="{E05B8712-3D94-4EB2-B442-11F2F1AD49D0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E20C8ED-D9A0-4DEF-A3FF-644E76E29BE5}" type="pres">
      <dgm:prSet presAssocID="{E05B8712-3D94-4EB2-B442-11F2F1AD49D0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D62ADE7-00EC-441F-885F-3548539A94D7}" type="pres">
      <dgm:prSet presAssocID="{E05B8712-3D94-4EB2-B442-11F2F1AD49D0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2E91EA9B-F638-46E5-9521-CC420CC06FA1}" type="pres">
      <dgm:prSet presAssocID="{E05B8712-3D94-4EB2-B442-11F2F1AD49D0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73A580B-1626-442C-A744-EC7B7AA2A85D}" srcId="{E05B8712-3D94-4EB2-B442-11F2F1AD49D0}" destId="{A5B52DC1-4514-49A4-A85D-091F62CBFE50}" srcOrd="3" destOrd="0" parTransId="{D3E1DFBC-4AA9-4F84-8687-20C0DD5C11D9}" sibTransId="{A1C1030B-CDEB-4A3B-B039-4B52F4E85F25}"/>
    <dgm:cxn modelId="{233EFF1D-9300-4FC7-95FC-A9FD0139B5B4}" srcId="{E05B8712-3D94-4EB2-B442-11F2F1AD49D0}" destId="{1D44610B-F03A-4450-8D4B-60319D68D353}" srcOrd="0" destOrd="0" parTransId="{0371F594-6D97-47D9-BAAB-8AC9A0AACDD1}" sibTransId="{66E58125-84AD-4503-87AE-6AFBA8FE7D23}"/>
    <dgm:cxn modelId="{A72CE136-7B5B-4F44-826A-0DF15A75885D}" type="presOf" srcId="{5ADDA3D6-CF83-404E-B072-240E16C2C82A}" destId="{2D62ADE7-00EC-441F-885F-3548539A94D7}" srcOrd="0" destOrd="0" presId="urn:microsoft.com/office/officeart/2005/8/layout/matrix3"/>
    <dgm:cxn modelId="{1EA00443-4AE0-4565-9543-EF0C1E122B30}" type="presOf" srcId="{B334440E-9278-46C3-9886-1990CC417916}" destId="{DE20C8ED-D9A0-4DEF-A3FF-644E76E29BE5}" srcOrd="0" destOrd="0" presId="urn:microsoft.com/office/officeart/2005/8/layout/matrix3"/>
    <dgm:cxn modelId="{8A06F266-99B1-4AB4-862F-38AE3AADB67F}" type="presOf" srcId="{1D44610B-F03A-4450-8D4B-60319D68D353}" destId="{B84715BF-F487-4499-9703-A6EFF5B33D23}" srcOrd="0" destOrd="0" presId="urn:microsoft.com/office/officeart/2005/8/layout/matrix3"/>
    <dgm:cxn modelId="{E41D4D4E-F4E1-4886-B2ED-FAAC4A5B1F26}" type="presOf" srcId="{A5B52DC1-4514-49A4-A85D-091F62CBFE50}" destId="{2E91EA9B-F638-46E5-9521-CC420CC06FA1}" srcOrd="0" destOrd="0" presId="urn:microsoft.com/office/officeart/2005/8/layout/matrix3"/>
    <dgm:cxn modelId="{BBAA1B9A-6DA2-48CA-A914-983DB8679E41}" srcId="{E05B8712-3D94-4EB2-B442-11F2F1AD49D0}" destId="{5ADDA3D6-CF83-404E-B072-240E16C2C82A}" srcOrd="2" destOrd="0" parTransId="{DCCF05D1-5D69-4984-8EF5-3520722E1B89}" sibTransId="{6214EEC1-60B6-4FEC-937E-2DDD20E2EE8C}"/>
    <dgm:cxn modelId="{050CAFA0-DA67-4AA2-959E-695AFC859F90}" type="presOf" srcId="{E05B8712-3D94-4EB2-B442-11F2F1AD49D0}" destId="{CF6DB1C7-E83F-49A2-BB36-22933FC6BD91}" srcOrd="0" destOrd="0" presId="urn:microsoft.com/office/officeart/2005/8/layout/matrix3"/>
    <dgm:cxn modelId="{D1CD5DB6-D289-43F4-A3B8-26E9894902EF}" srcId="{E05B8712-3D94-4EB2-B442-11F2F1AD49D0}" destId="{B334440E-9278-46C3-9886-1990CC417916}" srcOrd="1" destOrd="0" parTransId="{22A8C6B0-E45F-4D6E-ADCB-15AFFBFA6596}" sibTransId="{C592E26F-4B3F-4301-978F-316D244A8099}"/>
    <dgm:cxn modelId="{9B3A3527-71BA-4681-9EB7-21E931BC8C27}" type="presParOf" srcId="{CF6DB1C7-E83F-49A2-BB36-22933FC6BD91}" destId="{E4AEC37D-31B7-4F7A-8F1E-62BDAFE74F03}" srcOrd="0" destOrd="0" presId="urn:microsoft.com/office/officeart/2005/8/layout/matrix3"/>
    <dgm:cxn modelId="{E87E8AA7-4405-4EA8-9386-3690C07E7B24}" type="presParOf" srcId="{CF6DB1C7-E83F-49A2-BB36-22933FC6BD91}" destId="{B84715BF-F487-4499-9703-A6EFF5B33D23}" srcOrd="1" destOrd="0" presId="urn:microsoft.com/office/officeart/2005/8/layout/matrix3"/>
    <dgm:cxn modelId="{D070D65A-C0DC-4A85-8869-C62FCA58FA18}" type="presParOf" srcId="{CF6DB1C7-E83F-49A2-BB36-22933FC6BD91}" destId="{DE20C8ED-D9A0-4DEF-A3FF-644E76E29BE5}" srcOrd="2" destOrd="0" presId="urn:microsoft.com/office/officeart/2005/8/layout/matrix3"/>
    <dgm:cxn modelId="{1C40EE84-EAF5-4E2A-9B49-4B9C95B0CD96}" type="presParOf" srcId="{CF6DB1C7-E83F-49A2-BB36-22933FC6BD91}" destId="{2D62ADE7-00EC-441F-885F-3548539A94D7}" srcOrd="3" destOrd="0" presId="urn:microsoft.com/office/officeart/2005/8/layout/matrix3"/>
    <dgm:cxn modelId="{5D2AA66F-4320-45B2-8BFF-ABF9CFFE96C1}" type="presParOf" srcId="{CF6DB1C7-E83F-49A2-BB36-22933FC6BD91}" destId="{2E91EA9B-F638-46E5-9521-CC420CC06FA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C37D-31B7-4F7A-8F1E-62BDAFE74F03}">
      <dsp:nvSpPr>
        <dsp:cNvPr id="0" name=""/>
        <dsp:cNvSpPr/>
      </dsp:nvSpPr>
      <dsp:spPr>
        <a:xfrm>
          <a:off x="1828800" y="0"/>
          <a:ext cx="4114800" cy="4114800"/>
        </a:xfrm>
        <a:prstGeom prst="diamond">
          <a:avLst/>
        </a:prstGeom>
        <a:blipFill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shade val="40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84715BF-F487-4499-9703-A6EFF5B33D23}">
      <dsp:nvSpPr>
        <dsp:cNvPr id="0" name=""/>
        <dsp:cNvSpPr/>
      </dsp:nvSpPr>
      <dsp:spPr>
        <a:xfrm>
          <a:off x="2219706" y="390906"/>
          <a:ext cx="1604772" cy="1604772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 dirty="0"/>
            <a:t>La Mauricie</a:t>
          </a:r>
          <a:endParaRPr lang="fr-FR" sz="2500" kern="1200" dirty="0"/>
        </a:p>
      </dsp:txBody>
      <dsp:txXfrm>
        <a:off x="2298045" y="469245"/>
        <a:ext cx="1448094" cy="1448094"/>
      </dsp:txXfrm>
    </dsp:sp>
    <dsp:sp modelId="{DE20C8ED-D9A0-4DEF-A3FF-644E76E29BE5}">
      <dsp:nvSpPr>
        <dsp:cNvPr id="0" name=""/>
        <dsp:cNvSpPr/>
      </dsp:nvSpPr>
      <dsp:spPr>
        <a:xfrm>
          <a:off x="3947922" y="390906"/>
          <a:ext cx="1604772" cy="1604772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2">
                <a:hueOff val="-2771965"/>
                <a:satOff val="19774"/>
                <a:lumOff val="-3399"/>
                <a:alphaOff val="0"/>
                <a:shade val="40000"/>
              </a:schemeClr>
              <a:schemeClr val="accent2">
                <a:hueOff val="-2771965"/>
                <a:satOff val="19774"/>
                <a:lumOff val="-3399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 dirty="0"/>
            <a:t>La Côte-Nord</a:t>
          </a:r>
          <a:endParaRPr lang="fr-FR" sz="2500" kern="1200" dirty="0"/>
        </a:p>
      </dsp:txBody>
      <dsp:txXfrm>
        <a:off x="4026261" y="469245"/>
        <a:ext cx="1448094" cy="1448094"/>
      </dsp:txXfrm>
    </dsp:sp>
    <dsp:sp modelId="{2D62ADE7-00EC-441F-885F-3548539A94D7}">
      <dsp:nvSpPr>
        <dsp:cNvPr id="0" name=""/>
        <dsp:cNvSpPr/>
      </dsp:nvSpPr>
      <dsp:spPr>
        <a:xfrm>
          <a:off x="2219706" y="2119122"/>
          <a:ext cx="1604772" cy="1604772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2">
                <a:hueOff val="-5543931"/>
                <a:satOff val="39548"/>
                <a:lumOff val="-6798"/>
                <a:alphaOff val="0"/>
                <a:shade val="40000"/>
              </a:schemeClr>
              <a:schemeClr val="accent2">
                <a:hueOff val="-5543931"/>
                <a:satOff val="39548"/>
                <a:lumOff val="-6798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/>
            <a:t>L’Estrie</a:t>
          </a:r>
          <a:endParaRPr lang="fr-FR" sz="2500" kern="1200"/>
        </a:p>
      </dsp:txBody>
      <dsp:txXfrm>
        <a:off x="2298045" y="2197461"/>
        <a:ext cx="1448094" cy="1448094"/>
      </dsp:txXfrm>
    </dsp:sp>
    <dsp:sp modelId="{2E91EA9B-F638-46E5-9521-CC420CC06FA1}">
      <dsp:nvSpPr>
        <dsp:cNvPr id="0" name=""/>
        <dsp:cNvSpPr/>
      </dsp:nvSpPr>
      <dsp:spPr>
        <a:xfrm>
          <a:off x="3947922" y="2119122"/>
          <a:ext cx="1604772" cy="1604772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2">
                <a:hueOff val="-8315896"/>
                <a:satOff val="59322"/>
                <a:lumOff val="-10197"/>
                <a:alphaOff val="0"/>
                <a:shade val="40000"/>
              </a:schemeClr>
              <a:schemeClr val="accent2">
                <a:hueOff val="-8315896"/>
                <a:satOff val="59322"/>
                <a:lumOff val="-10197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/>
            <a:t>Les Bois-Francs</a:t>
          </a:r>
          <a:endParaRPr lang="fr-FR" sz="2500" kern="1200" dirty="0"/>
        </a:p>
      </dsp:txBody>
      <dsp:txXfrm>
        <a:off x="4026261" y="2197461"/>
        <a:ext cx="1448094" cy="1448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CA"/>
              <a:t>www.parcours_quebec.com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EED09-9D30-472A-B768-976D83DDD01B}" type="datetime1">
              <a:rPr lang="fr-CA" smtClean="0"/>
              <a:t>2020-05-26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512175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512175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9B939F-602C-4AD8-9969-0957E9445958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04139356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/>
              <a:t>www.parcours_quebec.com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0F0451-22F8-4EF5-BC11-8B31E5989767}" type="datetime1">
              <a:rPr lang="fr-CA" smtClean="0"/>
              <a:t>2020-05-26</a:t>
            </a:fld>
            <a:endParaRPr lang="fr-CA"/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E16E68-80A5-4CD7-9D2D-0713CC83CEAA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2" name="Espace réservé de l'image des diapositives 1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671513"/>
            <a:ext cx="4479925" cy="3360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3" name="Espace réservé des commentaires 2"/>
          <p:cNvSpPr>
            <a:spLocks noGrp="1"/>
          </p:cNvSpPr>
          <p:nvPr>
            <p:ph type="body" sz="quarter" idx="3"/>
          </p:nvPr>
        </p:nvSpPr>
        <p:spPr>
          <a:xfrm>
            <a:off x="685800" y="4256088"/>
            <a:ext cx="5486400" cy="4033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628352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1</a:t>
            </a:fld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458C340C-904A-434C-BEEA-09870931C55A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2396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7662A8E-0075-474D-9733-64DE35F5FEEC}" type="slidenum">
              <a:rPr lang="fr-CA" smtClean="0"/>
              <a:pPr/>
              <a:t>10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3E0E5CC-F6C1-4C6E-AC7E-02BBED6EC608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8548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D937909-EC5B-4A04-9517-8A31F8E7A425}" type="slidenum">
              <a:rPr lang="fr-CA" smtClean="0"/>
              <a:pPr/>
              <a:t>11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0CA85D6-DC7C-4F0A-BDF1-3B53955741CA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03299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43F6C9D-5EF2-4FD1-BB74-569DD2321F16}" type="slidenum">
              <a:rPr lang="fr-CA" smtClean="0"/>
              <a:pPr/>
              <a:t>12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3E1EE2E-4DFC-491A-B527-E31A0E2D1B5F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0146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6856DEF-6A13-453F-83C7-7F391AB746CE}" type="slidenum">
              <a:rPr lang="fr-CA" smtClean="0"/>
              <a:pPr/>
              <a:t>13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2E6C6DF-449F-4FC2-A5D1-0F89D6DB105E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96598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D00B446-56A9-43B4-9D31-71F7D0A3E4B5}" type="slidenum">
              <a:rPr lang="fr-CA" smtClean="0"/>
              <a:pPr/>
              <a:t>14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C62C25-631D-4720-899C-79D12AC514AE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2600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573681-D3AD-4E73-905E-BB978A342EB6}" type="slidenum">
              <a:rPr lang="fr-CA"/>
              <a:pPr/>
              <a:t>15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671513"/>
            <a:ext cx="4481512" cy="3360737"/>
          </a:xfrm>
          <a:prstGeom prst="rect">
            <a:avLst/>
          </a:prstGeo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256088"/>
            <a:ext cx="5029200" cy="4033837"/>
          </a:xfrm>
          <a:prstGeom prst="rect">
            <a:avLst/>
          </a:prstGeom>
        </p:spPr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2876E9D-EEDD-4391-898A-44F341346C83}" type="datetime1">
              <a:rPr lang="fr-CA" smtClean="0"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</p:spTree>
    <p:extLst>
      <p:ext uri="{BB962C8B-B14F-4D97-AF65-F5344CB8AC3E}">
        <p14:creationId xmlns:p14="http://schemas.microsoft.com/office/powerpoint/2010/main" val="3878303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1753B31-A273-40AB-8ACE-F272E56D6828}" type="slidenum">
              <a:rPr lang="fr-CA" smtClean="0"/>
              <a:pPr/>
              <a:t>16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57F0397-0EAE-4229-ABBB-E43BB3E429AD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62892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F4DEB069-1BCC-46B2-B1E5-88B36CAB2ADF}" type="slidenum">
              <a:rPr lang="fr-CA" smtClean="0"/>
              <a:pPr/>
              <a:t>2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2B14497-0D1C-46F4-B18A-898FA68FDBD3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06026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47D5494-695A-4949-A4BE-9D34112A61B5}" type="slidenum">
              <a:rPr lang="fr-CA" smtClean="0"/>
              <a:pPr/>
              <a:t>3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DDB9DA-E9CF-4812-8532-2A8601243D3F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352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4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4684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5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09771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6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3346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7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83934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8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0964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50D4322-B511-40A2-8EED-D835310D986D}" type="slidenum">
              <a:rPr lang="fr-CA" smtClean="0"/>
              <a:pPr/>
              <a:t>9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59222FF-B7F9-4616-A7AA-5CC99F22C60A}" type="datetime1">
              <a:rPr lang="fr-CA" smtClean="0"/>
              <a:pPr/>
              <a:t>2020-05-26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/>
              <a:t>www.parcours_quebec.com</a:t>
            </a:r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9785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055FF6D4-D4D7-426A-98F7-170A3668379E}" type="datetime1">
              <a:rPr lang="en-US" smtClean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1AD20DFC-E2D5-4BD6-B744-D8DEEAB5F7C2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‹N°›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81FE79-64F3-4A55-8A07-2CA4BD434A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27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/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LA ROUTE DES VACANCES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Présenté par</a:t>
            </a:r>
          </a:p>
          <a:p>
            <a:r>
              <a:rPr lang="fr-CA" dirty="0"/>
              <a:t>Marie-Soleil Routhier</a:t>
            </a:r>
          </a:p>
          <a:p>
            <a:r>
              <a:rPr lang="fr-CA" dirty="0"/>
              <a:t>de l’agence de voyages</a:t>
            </a:r>
          </a:p>
          <a:p>
            <a:r>
              <a:rPr lang="fr-CA" b="1" dirty="0"/>
              <a:t>Parcours Québec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Granby</a:t>
            </a:r>
          </a:p>
          <a:p>
            <a:pPr lvl="1"/>
            <a:r>
              <a:rPr lang="fr-CA"/>
              <a:t>Zoo de Granby</a:t>
            </a:r>
          </a:p>
          <a:p>
            <a:pPr lvl="1"/>
            <a:r>
              <a:rPr lang="fr-CA"/>
              <a:t>L’Estriade et la Montérégiade, 42 kilomètres de pistes cyclables</a:t>
            </a:r>
          </a:p>
          <a:p>
            <a:pPr lvl="1"/>
            <a:r>
              <a:rPr lang="fr-CA"/>
              <a:t>Centre de santé Granbyen</a:t>
            </a:r>
          </a:p>
          <a:p>
            <a:pPr lvl="1"/>
            <a:r>
              <a:rPr lang="fr-CA"/>
              <a:t>Le Château Brownies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Bromont</a:t>
            </a:r>
          </a:p>
          <a:p>
            <a:pPr lvl="1"/>
            <a:r>
              <a:rPr lang="fr-CA"/>
              <a:t>Le Musée du Chocolat de la Confiserie Bromont</a:t>
            </a:r>
          </a:p>
          <a:p>
            <a:pPr lvl="1"/>
            <a:r>
              <a:rPr lang="fr-CA"/>
              <a:t>Parc aquatique</a:t>
            </a:r>
          </a:p>
          <a:p>
            <a:pPr lvl="1"/>
            <a:r>
              <a:rPr lang="fr-CA"/>
              <a:t>Station touristique</a:t>
            </a:r>
          </a:p>
          <a:p>
            <a:pPr lvl="1"/>
            <a:r>
              <a:rPr lang="fr-CA"/>
              <a:t>Jardin Marisol</a:t>
            </a:r>
          </a:p>
          <a:p>
            <a:pPr lvl="2"/>
            <a:r>
              <a:rPr lang="fr-CA"/>
              <a:t>Jardin écologique de trois acres de prairie en fleurs sauvages vivaces et annuelles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CA"/>
              <a:t>S’étendent dans la plaine du Saint-Laurent jusqu’au contreforts des Appalaches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Arthabaska</a:t>
            </a:r>
          </a:p>
          <a:p>
            <a:pPr lvl="1"/>
            <a:r>
              <a:rPr lang="fr-CA"/>
              <a:t>Musée Laurier</a:t>
            </a:r>
          </a:p>
          <a:p>
            <a:pPr lvl="1"/>
            <a:r>
              <a:rPr lang="fr-CA"/>
              <a:t>Église Saint-Christophe</a:t>
            </a:r>
          </a:p>
          <a:p>
            <a:pPr lvl="2"/>
            <a:r>
              <a:rPr lang="fr-CA"/>
              <a:t>Construite en 1873, on peut y admirer des fresques peintes par Suzor-Côté et Joseph-Thomas Rousseau.</a:t>
            </a:r>
          </a:p>
          <a:p>
            <a:pPr lvl="1"/>
            <a:r>
              <a:rPr lang="fr-CA"/>
              <a:t>Mont Saint-Michel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Victoriaville</a:t>
            </a:r>
          </a:p>
          <a:p>
            <a:pPr lvl="1"/>
            <a:r>
              <a:rPr lang="fr-CA"/>
              <a:t>Réservoir Beaudet</a:t>
            </a:r>
          </a:p>
          <a:p>
            <a:pPr lvl="2"/>
            <a:r>
              <a:rPr lang="fr-CA"/>
              <a:t>Site d’observation des oiseaux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7772400" cy="86409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fr-CA"/>
              <a:t>Statistiques de Parcours Québec</a:t>
            </a:r>
            <a:endParaRPr lang="fr-CA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>
            <a:normAutofit lnSpcReduction="10000"/>
          </a:bodyPr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DESTINATIONS PROPOSÉES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803753651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8397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CA" dirty="0"/>
              <a:t>Située à mi-chemin entre Montréal et Québec, la région de la Mauricie vous offre ses immenses espaces verts et ses innombrables plans d’eau.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Shawinigan</a:t>
            </a:r>
          </a:p>
          <a:p>
            <a:pPr lvl="1"/>
            <a:r>
              <a:rPr lang="fr-CA" dirty="0"/>
              <a:t>Le parc national de la Mauricie</a:t>
            </a:r>
          </a:p>
          <a:p>
            <a:pPr lvl="2"/>
            <a:r>
              <a:rPr lang="fr-CA" dirty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/>
              <a:t>La Cité de l’énergie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Mauricie…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Grand-Mère</a:t>
            </a:r>
          </a:p>
          <a:p>
            <a:pPr lvl="1"/>
            <a:r>
              <a:rPr lang="fr-CA"/>
              <a:t>Le Village d’Émilie</a:t>
            </a:r>
          </a:p>
          <a:p>
            <a:pPr lvl="1"/>
            <a:r>
              <a:rPr lang="fr-CA"/>
              <a:t>Le Rocher de Grand-Mère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Choisir la Côte-Nord, c’est partir pour une destination d’aventures et de découvertes des plus remarquables.</a:t>
            </a: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/>
              <a:t>Tadoussac</a:t>
            </a:r>
          </a:p>
          <a:p>
            <a:pPr lvl="1"/>
            <a:r>
              <a:rPr lang="fr-CA"/>
              <a:t>Centre d’interprétation des mammifères marins</a:t>
            </a:r>
          </a:p>
          <a:p>
            <a:pPr lvl="1"/>
            <a:r>
              <a:rPr lang="fr-CA"/>
              <a:t>Petite Chapelle de Tadoussac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Espace réservé du contenu 4" descr="Chapel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0" y="1714488"/>
            <a:ext cx="4027883" cy="4374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Forestville</a:t>
            </a:r>
          </a:p>
          <a:p>
            <a:pPr lvl="1"/>
            <a:r>
              <a:rPr lang="fr-CA"/>
              <a:t>Centrales hydro-électriques Bersimis 1 et Bersimis 2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Cette captivante région touristique est à quelque 80 kilomètres à l’est de Montréal et à une centaine de kilomètres au sud de Québec.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</a:t>
            </a: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agues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ppt/theme/themeOverride2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Ordonné</Template>
  <TotalTime>1740</TotalTime>
  <Words>449</Words>
  <Application>Microsoft Office PowerPoint</Application>
  <PresentationFormat>Affichage à l'écran (4:3)</PresentationFormat>
  <Paragraphs>110</Paragraphs>
  <Slides>16</Slides>
  <Notes>16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  <vt:variant>
        <vt:lpstr>Diaporamas personnalisés</vt:lpstr>
      </vt:variant>
      <vt:variant>
        <vt:i4>2</vt:i4>
      </vt:variant>
    </vt:vector>
  </HeadingPairs>
  <TitlesOfParts>
    <vt:vector size="27" baseType="lpstr">
      <vt:lpstr>Arial Narrow</vt:lpstr>
      <vt:lpstr>Book Antiqua</vt:lpstr>
      <vt:lpstr>Comic Sans MS</vt:lpstr>
      <vt:lpstr>Lucida Sans</vt:lpstr>
      <vt:lpstr>Symbol</vt:lpstr>
      <vt:lpstr>Times New Roman</vt:lpstr>
      <vt:lpstr>Wingdings</vt:lpstr>
      <vt:lpstr>Kilter</vt:lpstr>
      <vt:lpstr>Vagues</vt:lpstr>
      <vt:lpstr>LA ROUTE DES VACANCES</vt:lpstr>
      <vt:lpstr>DESTINATIONS PROPOSÉES</vt:lpstr>
      <vt:lpstr>La Mauricie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Jocelyne Roberge</dc:creator>
  <cp:lastModifiedBy>Jocelyne</cp:lastModifiedBy>
  <cp:revision>69</cp:revision>
  <cp:lastPrinted>1601-01-01T00:00:00Z</cp:lastPrinted>
  <dcterms:created xsi:type="dcterms:W3CDTF">2000-06-29T16:30:48Z</dcterms:created>
  <dcterms:modified xsi:type="dcterms:W3CDTF">2020-05-26T18:38:43Z</dcterms:modified>
</cp:coreProperties>
</file>